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9" r:id="rId27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4" Type="http://schemas.openxmlformats.org/officeDocument/2006/relationships/slide" Target="slides/slide15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2" name="Shape 11292"/>
        <p:cNvGrpSpPr/>
        <p:nvPr/>
      </p:nvGrpSpPr>
      <p:grpSpPr>
        <a:xfrm>
          <a:off x="0" y="0"/>
          <a:ext cx="0" cy="0"/>
          <a:chOff x="0" y="0"/>
          <a:chExt cx="0" cy="0"/>
        </a:xfrm>
      </p:grpSpPr>
      <p:sp>
        <p:nvSpPr>
          <p:cNvPr id="11293" name="Google Shape;11293;p154:notes"/>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BBC 2: Anatomy &amp; Physiology</a:t>
            </a:r>
            <a:endParaRPr/>
          </a:p>
        </p:txBody>
      </p:sp>
      <p:sp>
        <p:nvSpPr>
          <p:cNvPr id="11294" name="Google Shape;11294;p15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Rev. April 2009</a:t>
            </a:r>
            <a:endParaRPr/>
          </a:p>
        </p:txBody>
      </p:sp>
      <p:sp>
        <p:nvSpPr>
          <p:cNvPr id="11295" name="Google Shape;1129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96" name="Google Shape;11296;p154:notes"/>
          <p:cNvSpPr txBox="1"/>
          <p:nvPr/>
        </p:nvSpPr>
        <p:spPr>
          <a:xfrm>
            <a:off x="3884613" y="8831263"/>
            <a:ext cx="2971800"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97" name="Google Shape;11297;p154:notes"/>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8" name="Google Shape;11298;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304800" rtl="0" algn="l">
              <a:spcBef>
                <a:spcPts val="0"/>
              </a:spcBef>
              <a:spcAft>
                <a:spcPts val="0"/>
              </a:spcAft>
              <a:buNone/>
            </a:pPr>
            <a:r>
              <a:rPr lang="en-US" sz="1000">
                <a:latin typeface="Arial"/>
                <a:ea typeface="Arial"/>
                <a:cs typeface="Arial"/>
                <a:sym typeface="Arial"/>
              </a:rPr>
              <a:t>Formula feeding in the early days interferes with establishing a great milk supply</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Most common reason for supplementation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Perceived delay in milk production by mothers</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Mothers need to know:</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Timing and frequency of breastfeeding on day 2 postpartum is positively correlated with milk volume on day 5</a:t>
            </a:r>
            <a:endParaRPr/>
          </a:p>
          <a:p>
            <a:pPr indent="-304800" lvl="0" marL="304800" rtl="0" algn="l">
              <a:spcBef>
                <a:spcPts val="0"/>
              </a:spcBef>
              <a:spcAft>
                <a:spcPts val="0"/>
              </a:spcAft>
              <a:buNone/>
            </a:pPr>
            <a:r>
              <a:rPr lang="en-US" sz="1000">
                <a:latin typeface="Arial"/>
                <a:ea typeface="Arial"/>
                <a:cs typeface="Arial"/>
                <a:sym typeface="Arial"/>
              </a:rPr>
              <a:t>	-   milk removal at early times after birth increases efficiency of milk secretion</a:t>
            </a:r>
            <a:endParaRPr/>
          </a:p>
          <a:p>
            <a:pPr indent="-304800" lvl="0" marL="304800" rtl="0" algn="l">
              <a:spcBef>
                <a:spcPts val="0"/>
              </a:spcBef>
              <a:spcAft>
                <a:spcPts val="0"/>
              </a:spcAft>
              <a:buNone/>
            </a:pPr>
            <a:r>
              <a:rPr lang="en-US" sz="1000">
                <a:latin typeface="Arial"/>
                <a:ea typeface="Arial"/>
                <a:cs typeface="Arial"/>
                <a:sym typeface="Arial"/>
              </a:rPr>
              <a:t>             (Neville, </a:t>
            </a:r>
            <a:r>
              <a:rPr i="1" lang="en-US" sz="1000">
                <a:latin typeface="Arial"/>
                <a:ea typeface="Arial"/>
                <a:cs typeface="Arial"/>
                <a:sym typeface="Arial"/>
              </a:rPr>
              <a:t>J Nutr</a:t>
            </a:r>
            <a:r>
              <a:rPr lang="en-US" sz="1000">
                <a:latin typeface="Arial"/>
                <a:ea typeface="Arial"/>
                <a:cs typeface="Arial"/>
                <a:sym typeface="Arial"/>
              </a:rPr>
              <a:t>, 2001)</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Analogy for patient:</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the toilet is a common household item that works based on this same principle  </a:t>
            </a:r>
            <a:endParaRPr/>
          </a:p>
          <a:p>
            <a:pPr indent="-304800" lvl="0" marL="304800" rtl="0" algn="l">
              <a:spcBef>
                <a:spcPts val="0"/>
              </a:spcBef>
              <a:spcAft>
                <a:spcPts val="0"/>
              </a:spcAft>
              <a:buNone/>
            </a:pPr>
            <a:r>
              <a:rPr lang="en-US" sz="1000">
                <a:latin typeface="Arial"/>
                <a:ea typeface="Arial"/>
                <a:cs typeface="Arial"/>
                <a:sym typeface="Arial"/>
              </a:rPr>
              <a:t>         -     when you “just jiggle the handle” only a little water goes out, and it comes into the </a:t>
            </a:r>
            <a:endParaRPr/>
          </a:p>
          <a:p>
            <a:pPr indent="-304800" lvl="0" marL="304800" rtl="0" algn="l">
              <a:spcBef>
                <a:spcPts val="0"/>
              </a:spcBef>
              <a:spcAft>
                <a:spcPts val="0"/>
              </a:spcAft>
              <a:buNone/>
            </a:pPr>
            <a:r>
              <a:rPr lang="en-US" sz="1000">
                <a:latin typeface="Arial"/>
                <a:ea typeface="Arial"/>
                <a:cs typeface="Arial"/>
                <a:sym typeface="Arial"/>
              </a:rPr>
              <a:t>                tank very slowly </a:t>
            </a:r>
            <a:endParaRPr/>
          </a:p>
          <a:p>
            <a:pPr indent="-304800" lvl="0" marL="304800" rtl="0" algn="l">
              <a:spcBef>
                <a:spcPts val="0"/>
              </a:spcBef>
              <a:spcAft>
                <a:spcPts val="0"/>
              </a:spcAft>
              <a:buNone/>
            </a:pPr>
            <a:r>
              <a:rPr lang="en-US" sz="1000">
                <a:latin typeface="Arial"/>
                <a:ea typeface="Arial"/>
                <a:cs typeface="Arial"/>
                <a:sym typeface="Arial"/>
              </a:rPr>
              <a:t>         -   but if you FLUSH it, the water POURS in and fills up quickly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60.xml"/><Relationship Id="rId2" Type="http://schemas.openxmlformats.org/officeDocument/2006/relationships/notesSlide" Target="../notesSlides/notesSlide154.xml"/><Relationship Id="rId3" Type="http://schemas.openxmlformats.org/officeDocument/2006/relationships/image" Target="../media/image319.png"/><Relationship Id="rId4" Type="http://schemas.openxmlformats.org/officeDocument/2006/relationships/image" Target="../media/image316.png"/></Relationships>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9" name="Shape 11299"/>
        <p:cNvGrpSpPr/>
        <p:nvPr/>
      </p:nvGrpSpPr>
      <p:grpSpPr>
        <a:xfrm>
          <a:off x="0" y="0"/>
          <a:ext cx="0" cy="0"/>
          <a:chOff x="0" y="0"/>
          <a:chExt cx="0" cy="0"/>
        </a:xfrm>
      </p:grpSpPr>
      <p:sp>
        <p:nvSpPr>
          <p:cNvPr id="11300" name="Google Shape;11300;p15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301" name="Google Shape;11301;p15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latin typeface="Helvetica Neue"/>
                <a:ea typeface="Helvetica Neue"/>
                <a:cs typeface="Helvetica Neue"/>
                <a:sym typeface="Helvetica Neue"/>
              </a:rPr>
              <a:t>Maintaining Milk Production</a:t>
            </a:r>
            <a:br>
              <a:rPr lang="en-US" sz="4000">
                <a:latin typeface="Helvetica Neue"/>
                <a:ea typeface="Helvetica Neue"/>
                <a:cs typeface="Helvetica Neue"/>
                <a:sym typeface="Helvetica Neue"/>
              </a:rPr>
            </a:br>
            <a:r>
              <a:rPr lang="en-US" sz="4000">
                <a:latin typeface="Helvetica Neue"/>
                <a:ea typeface="Helvetica Neue"/>
                <a:cs typeface="Helvetica Neue"/>
                <a:sym typeface="Helvetica Neue"/>
              </a:rPr>
              <a:t>Autocrine Control</a:t>
            </a:r>
            <a:endParaRPr/>
          </a:p>
        </p:txBody>
      </p:sp>
      <p:sp>
        <p:nvSpPr>
          <p:cNvPr id="11302" name="Google Shape;11302;p15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Helvetica Neue"/>
              <a:buChar char="•"/>
            </a:pPr>
            <a:r>
              <a:rPr lang="en-US">
                <a:latin typeface="Helvetica Neue"/>
                <a:ea typeface="Helvetica Neue"/>
                <a:cs typeface="Helvetica Neue"/>
                <a:sym typeface="Helvetica Neue"/>
              </a:rPr>
              <a:t>Breast emptying maintains the process</a:t>
            </a:r>
            <a:endParaRPr/>
          </a:p>
          <a:p>
            <a:pPr indent="-285750" lvl="1" marL="742950" rtl="0" algn="l">
              <a:spcBef>
                <a:spcPts val="560"/>
              </a:spcBef>
              <a:spcAft>
                <a:spcPts val="0"/>
              </a:spcAft>
              <a:buClr>
                <a:schemeClr val="dk1"/>
              </a:buClr>
              <a:buSzPts val="2800"/>
              <a:buFont typeface="Helvetica Neue"/>
              <a:buChar char="–"/>
            </a:pPr>
            <a:r>
              <a:rPr lang="en-US">
                <a:latin typeface="Helvetica Neue"/>
                <a:ea typeface="Helvetica Neue"/>
                <a:cs typeface="Helvetica Neue"/>
                <a:sym typeface="Helvetica Neue"/>
              </a:rPr>
              <a:t>A full breast – decreased milk production</a:t>
            </a:r>
            <a:endParaRPr/>
          </a:p>
          <a:p>
            <a:pPr indent="-285750" lvl="1" marL="742950" rtl="0" algn="l">
              <a:spcBef>
                <a:spcPts val="560"/>
              </a:spcBef>
              <a:spcAft>
                <a:spcPts val="0"/>
              </a:spcAft>
              <a:buClr>
                <a:schemeClr val="dk1"/>
              </a:buClr>
              <a:buSzPts val="2800"/>
              <a:buFont typeface="Helvetica Neue"/>
              <a:buChar char="–"/>
            </a:pPr>
            <a:r>
              <a:rPr lang="en-US">
                <a:latin typeface="Helvetica Neue"/>
                <a:ea typeface="Helvetica Neue"/>
                <a:cs typeface="Helvetica Neue"/>
                <a:sym typeface="Helvetica Neue"/>
              </a:rPr>
              <a:t>Prolactin cannot connect to receptors when breast is full</a:t>
            </a:r>
            <a:endParaRPr/>
          </a:p>
          <a:p>
            <a:pPr indent="-285750" lvl="1" marL="742950" rtl="0" algn="l">
              <a:spcBef>
                <a:spcPts val="560"/>
              </a:spcBef>
              <a:spcAft>
                <a:spcPts val="0"/>
              </a:spcAft>
              <a:buClr>
                <a:schemeClr val="dk1"/>
              </a:buClr>
              <a:buSzPts val="2800"/>
              <a:buFont typeface="Helvetica Neue"/>
              <a:buChar char="–"/>
            </a:pPr>
            <a:r>
              <a:rPr lang="en-US">
                <a:latin typeface="Helvetica Neue"/>
                <a:ea typeface="Helvetica Neue"/>
                <a:cs typeface="Helvetica Neue"/>
                <a:sym typeface="Helvetica Neue"/>
              </a:rPr>
              <a:t>Fat content in milk decreased when breast is too full</a:t>
            </a:r>
            <a:endParaRPr/>
          </a:p>
        </p:txBody>
      </p:sp>
      <p:graphicFrame>
        <p:nvGraphicFramePr>
          <p:cNvPr id="11303" name="Google Shape;11303;p1584"/>
          <p:cNvGraphicFramePr/>
          <p:nvPr/>
        </p:nvGraphicFramePr>
        <p:xfrm>
          <a:off x="990600" y="4876800"/>
          <a:ext cx="3000000" cy="3000000"/>
        </p:xfrm>
        <a:graphic>
          <a:graphicData uri="http://schemas.openxmlformats.org/drawingml/2006/table">
            <a:tbl>
              <a:tblPr>
                <a:noFill/>
                <a:tableStyleId>{F3CFC8F6-5211-4DE5-9601-E83F66004352}</a:tableStyleId>
              </a:tblPr>
              <a:tblGrid>
                <a:gridCol w="208275"/>
                <a:gridCol w="1265125"/>
                <a:gridCol w="536525"/>
                <a:gridCol w="1673075"/>
              </a:tblGrid>
              <a:tr h="960450">
                <a:tc>
                  <a:txBody>
                    <a:bodyPr/>
                    <a:lstStyle/>
                    <a:p>
                      <a:pPr indent="0" lvl="0" marL="0" marR="0" rtl="0" algn="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  </a:t>
                      </a:r>
                      <a:endParaRPr/>
                    </a:p>
                  </a:txBody>
                  <a:tcPr marT="45725" marB="45725" marR="91425" marL="9142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FULL</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Breast</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 = </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SLOWER</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Milk</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Production</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1304" name="Google Shape;11304;p1584"/>
          <p:cNvGraphicFramePr/>
          <p:nvPr/>
        </p:nvGraphicFramePr>
        <p:xfrm>
          <a:off x="4648200" y="4876800"/>
          <a:ext cx="3000000" cy="3000000"/>
        </p:xfrm>
        <a:graphic>
          <a:graphicData uri="http://schemas.openxmlformats.org/drawingml/2006/table">
            <a:tbl>
              <a:tblPr>
                <a:noFill/>
                <a:tableStyleId>{F3CFC8F6-5211-4DE5-9601-E83F66004352}</a:tableStyleId>
              </a:tblPr>
              <a:tblGrid>
                <a:gridCol w="208275"/>
                <a:gridCol w="1436575"/>
                <a:gridCol w="560350"/>
                <a:gridCol w="1757225"/>
              </a:tblGrid>
              <a:tr h="960450">
                <a:tc>
                  <a:txBody>
                    <a:bodyPr/>
                    <a:lstStyle/>
                    <a:p>
                      <a:pPr indent="0" lvl="0" marL="0" marR="0" rtl="0" algn="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  </a:t>
                      </a:r>
                      <a:endParaRPr/>
                    </a:p>
                  </a:txBody>
                  <a:tcPr marT="45725" marB="45725" marR="91425" marL="914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EMPTY</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Breast</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 = </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FASTER</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Milk</a:t>
                      </a:r>
                      <a:br>
                        <a:rPr b="1" i="0" lang="en-US" sz="1900" u="none" cap="none" strike="noStrike">
                          <a:solidFill>
                            <a:schemeClr val="dk1"/>
                          </a:solidFill>
                          <a:latin typeface="Arial"/>
                          <a:ea typeface="Arial"/>
                          <a:cs typeface="Arial"/>
                          <a:sym typeface="Arial"/>
                        </a:rPr>
                      </a:br>
                      <a:r>
                        <a:rPr b="1" i="0" lang="en-US" sz="1900" u="none" cap="none" strike="noStrike">
                          <a:solidFill>
                            <a:schemeClr val="dk1"/>
                          </a:solidFill>
                          <a:latin typeface="Arial"/>
                          <a:ea typeface="Arial"/>
                          <a:cs typeface="Arial"/>
                          <a:sym typeface="Arial"/>
                        </a:rPr>
                        <a:t>Production</a:t>
                      </a:r>
                      <a:endParaRPr b="0" i="0" sz="1900" u="none" cap="none" strike="noStrike">
                        <a:solidFill>
                          <a:schemeClr val="dk1"/>
                        </a:solidFill>
                        <a:latin typeface="Arial"/>
                        <a:ea typeface="Arial"/>
                        <a:cs typeface="Arial"/>
                        <a:sym typeface="Arial"/>
                      </a:endParaRPr>
                    </a:p>
                  </a:txBody>
                  <a:tcPr marT="45725" marB="45725" marR="91425" marL="914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 id="11305" name="Google Shape;11305;p1584"/>
          <p:cNvPicPr preferRelativeResize="0"/>
          <p:nvPr/>
        </p:nvPicPr>
        <p:blipFill rotWithShape="1">
          <a:blip r:embed="rId3">
            <a:alphaModFix/>
          </a:blip>
          <a:srcRect b="0" l="0" r="0" t="0"/>
          <a:stretch/>
        </p:blipFill>
        <p:spPr>
          <a:xfrm>
            <a:off x="1066800" y="5334000"/>
            <a:ext cx="285750" cy="285750"/>
          </a:xfrm>
          <a:prstGeom prst="rect">
            <a:avLst/>
          </a:prstGeom>
          <a:noFill/>
          <a:ln>
            <a:noFill/>
          </a:ln>
        </p:spPr>
      </p:pic>
      <p:pic>
        <p:nvPicPr>
          <p:cNvPr descr="*" id="11306" name="Google Shape;11306;p1584"/>
          <p:cNvPicPr preferRelativeResize="0"/>
          <p:nvPr/>
        </p:nvPicPr>
        <p:blipFill rotWithShape="1">
          <a:blip r:embed="rId4">
            <a:alphaModFix/>
          </a:blip>
          <a:srcRect b="0" l="0" r="0" t="0"/>
          <a:stretch/>
        </p:blipFill>
        <p:spPr>
          <a:xfrm>
            <a:off x="4800600" y="5334000"/>
            <a:ext cx="285750" cy="285750"/>
          </a:xfrm>
          <a:prstGeom prst="rect">
            <a:avLst/>
          </a:prstGeom>
          <a:noFill/>
          <a:ln>
            <a:noFill/>
          </a:ln>
        </p:spPr>
      </p:pic>
      <p:sp>
        <p:nvSpPr>
          <p:cNvPr id="11307" name="Google Shape;11307;p1584"/>
          <p:cNvSpPr txBox="1"/>
          <p:nvPr/>
        </p:nvSpPr>
        <p:spPr>
          <a:xfrm>
            <a:off x="6629400" y="5842000"/>
            <a:ext cx="195897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0" lang="en-US" sz="1800" u="none" cap="none" strike="noStrike">
                <a:solidFill>
                  <a:srgbClr val="000000"/>
                </a:solidFill>
                <a:latin typeface="Helvetica Neue"/>
                <a:ea typeface="Helvetica Neue"/>
                <a:cs typeface="Helvetica Neue"/>
                <a:sym typeface="Helvetica Neue"/>
              </a:rPr>
              <a:t>kellymom.com</a:t>
            </a:r>
            <a:endParaRPr/>
          </a:p>
        </p:txBody>
      </p:sp>
      <p:sp>
        <p:nvSpPr>
          <p:cNvPr id="11308" name="Google Shape;11308;p1584"/>
          <p:cNvSpPr txBox="1"/>
          <p:nvPr/>
        </p:nvSpPr>
        <p:spPr>
          <a:xfrm>
            <a:off x="6019800" y="4343400"/>
            <a:ext cx="2592388"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0" lang="en-US" sz="1800" u="none" cap="none" strike="noStrike">
                <a:solidFill>
                  <a:srgbClr val="000000"/>
                </a:solidFill>
                <a:latin typeface="Helvetica Neue"/>
                <a:ea typeface="Helvetica Neue"/>
                <a:cs typeface="Helvetica Neue"/>
                <a:sym typeface="Helvetica Neue"/>
              </a:rPr>
              <a:t>Daly, </a:t>
            </a:r>
            <a:r>
              <a:rPr b="0" i="1" lang="en-US" sz="1800" u="none" cap="none" strike="noStrike">
                <a:solidFill>
                  <a:srgbClr val="000000"/>
                </a:solidFill>
                <a:latin typeface="Helvetica Neue"/>
                <a:ea typeface="Helvetica Neue"/>
                <a:cs typeface="Helvetica Neue"/>
                <a:sym typeface="Helvetica Neue"/>
              </a:rPr>
              <a:t>Exp Physiol</a:t>
            </a:r>
            <a:r>
              <a:rPr b="0" i="0" lang="en-US" sz="1800" u="none" cap="none" strike="noStrike">
                <a:solidFill>
                  <a:srgbClr val="000000"/>
                </a:solidFill>
                <a:latin typeface="Helvetica Neue"/>
                <a:ea typeface="Helvetica Neue"/>
                <a:cs typeface="Helvetica Neue"/>
                <a:sym typeface="Helvetica Neue"/>
              </a:rPr>
              <a:t>, 1993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